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9"/>
  </p:notesMasterIdLst>
  <p:sldIdLst>
    <p:sldId id="256" r:id="rId2"/>
    <p:sldId id="257" r:id="rId3"/>
    <p:sldId id="258" r:id="rId4"/>
    <p:sldId id="267" r:id="rId5"/>
    <p:sldId id="259" r:id="rId6"/>
    <p:sldId id="265" r:id="rId7"/>
    <p:sldId id="260" r:id="rId8"/>
    <p:sldId id="264" r:id="rId9"/>
    <p:sldId id="262" r:id="rId10"/>
    <p:sldId id="261" r:id="rId11"/>
    <p:sldId id="271" r:id="rId12"/>
    <p:sldId id="272" r:id="rId13"/>
    <p:sldId id="266" r:id="rId14"/>
    <p:sldId id="270" r:id="rId15"/>
    <p:sldId id="268" r:id="rId16"/>
    <p:sldId id="263"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Northam" initials="AN" lastIdx="1" clrIdx="0">
    <p:extLst>
      <p:ext uri="{19B8F6BF-5375-455C-9EA6-DF929625EA0E}">
        <p15:presenceInfo xmlns:p15="http://schemas.microsoft.com/office/powerpoint/2012/main" userId="58d3d88d92ba81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62" d="100"/>
          <a:sy n="62" d="100"/>
        </p:scale>
        <p:origin x="8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53CAA-22FD-4D54-8AEE-211111CBA2B1}" type="datetimeFigureOut">
              <a:rPr lang="en-US" smtClean="0"/>
              <a:t>5/24/2020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CE2D4-1DFB-4AD1-B924-EB5ACEEA4954}" type="slidenum">
              <a:rPr lang="en-US" smtClean="0"/>
              <a:t>‹#›</a:t>
            </a:fld>
            <a:endParaRPr lang="en-US"/>
          </a:p>
        </p:txBody>
      </p:sp>
    </p:spTree>
    <p:extLst>
      <p:ext uri="{BB962C8B-B14F-4D97-AF65-F5344CB8AC3E}">
        <p14:creationId xmlns:p14="http://schemas.microsoft.com/office/powerpoint/2010/main" val="129477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hearing from some very skilled and talented mental health professionals. There are times when we really cannot “fix” our thinking </a:t>
            </a:r>
            <a:r>
              <a:rPr lang="en-US" dirty="0" err="1"/>
              <a:t>ourself</a:t>
            </a:r>
            <a:r>
              <a:rPr lang="en-US" dirty="0"/>
              <a:t> or when we’ve experienced or are experiencing something that is really affected our everyday function.  I’m hopeful that we are moving to a place where mental health and well being are regarded with as much strength as physical health and well being.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Hearing how others are feeling or functioning may bring up feelings and experiences that we have not experienced. </a:t>
            </a:r>
          </a:p>
          <a:p>
            <a:endParaRPr lang="en-US" dirty="0"/>
          </a:p>
        </p:txBody>
      </p:sp>
      <p:sp>
        <p:nvSpPr>
          <p:cNvPr id="4" name="Slide Number Placeholder 3"/>
          <p:cNvSpPr>
            <a:spLocks noGrp="1"/>
          </p:cNvSpPr>
          <p:nvPr>
            <p:ph type="sldNum" sz="quarter" idx="5"/>
          </p:nvPr>
        </p:nvSpPr>
        <p:spPr/>
        <p:txBody>
          <a:bodyPr/>
          <a:lstStyle/>
          <a:p>
            <a:fld id="{398CE2D4-1DFB-4AD1-B924-EB5ACEEA4954}" type="slidenum">
              <a:rPr lang="en-US" smtClean="0"/>
              <a:t>2</a:t>
            </a:fld>
            <a:endParaRPr lang="en-US"/>
          </a:p>
        </p:txBody>
      </p:sp>
    </p:spTree>
    <p:extLst>
      <p:ext uri="{BB962C8B-B14F-4D97-AF65-F5344CB8AC3E}">
        <p14:creationId xmlns:p14="http://schemas.microsoft.com/office/powerpoint/2010/main" val="409900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Failure is learning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Practicing skills, determination, endurance, faith, hope, serving others who may be challenging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experience that is hard and difficult helps us practice this Spiritual </a:t>
            </a:r>
            <a:r>
              <a:rPr lang="en-US" sz="1200" kern="1200" dirty="0" err="1">
                <a:solidFill>
                  <a:schemeClr val="tx1"/>
                </a:solidFill>
                <a:effectLst/>
                <a:latin typeface="+mn-lt"/>
                <a:ea typeface="+mn-ea"/>
                <a:cs typeface="+mn-cs"/>
              </a:rPr>
              <a:t>Resliency</a:t>
            </a:r>
            <a:r>
              <a:rPr lang="en-US" sz="1200" kern="1200" dirty="0">
                <a:solidFill>
                  <a:schemeClr val="tx1"/>
                </a:solidFill>
                <a:effectLst/>
                <a:latin typeface="+mn-lt"/>
                <a:ea typeface="+mn-ea"/>
                <a:cs typeface="+mn-cs"/>
              </a:rPr>
              <a:t>. We need to refer back to prior experiences to help give us HOPE and FAITH.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Failure does not mean something is necessarily wrong with us, it does not mean we give up hope. We may need to try again, or try a different way or go down a different path.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learn resilience in the company of friends, and family… we learn from the stories of others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help build our testimony. </a:t>
            </a:r>
          </a:p>
          <a:p>
            <a:endParaRPr lang="en-US" dirty="0"/>
          </a:p>
        </p:txBody>
      </p:sp>
      <p:sp>
        <p:nvSpPr>
          <p:cNvPr id="4" name="Slide Number Placeholder 3"/>
          <p:cNvSpPr>
            <a:spLocks noGrp="1"/>
          </p:cNvSpPr>
          <p:nvPr>
            <p:ph type="sldNum" sz="quarter" idx="5"/>
          </p:nvPr>
        </p:nvSpPr>
        <p:spPr/>
        <p:txBody>
          <a:bodyPr/>
          <a:lstStyle/>
          <a:p>
            <a:fld id="{398CE2D4-1DFB-4AD1-B924-EB5ACEEA4954}" type="slidenum">
              <a:rPr lang="en-US" smtClean="0"/>
              <a:t>13</a:t>
            </a:fld>
            <a:endParaRPr lang="en-US"/>
          </a:p>
        </p:txBody>
      </p:sp>
    </p:spTree>
    <p:extLst>
      <p:ext uri="{BB962C8B-B14F-4D97-AF65-F5344CB8AC3E}">
        <p14:creationId xmlns:p14="http://schemas.microsoft.com/office/powerpoint/2010/main" val="281434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Christ will be with us, he will prepare the way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 DID NOT SAY ANYTHING about not needing to move forward ( we still must endure the trials of life) </a:t>
            </a:r>
          </a:p>
          <a:p>
            <a:r>
              <a:rPr lang="en-US" sz="1200" kern="1200" dirty="0">
                <a:solidFill>
                  <a:schemeClr val="tx1"/>
                </a:solidFill>
                <a:effectLst/>
                <a:latin typeface="+mn-lt"/>
                <a:ea typeface="+mn-ea"/>
                <a:cs typeface="+mn-cs"/>
              </a:rPr>
              <a:t>-Draw on the Power of heaven – through prayer and scripture study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8CE2D4-1DFB-4AD1-B924-EB5ACEEA4954}" type="slidenum">
              <a:rPr lang="en-US" smtClean="0"/>
              <a:t>14</a:t>
            </a:fld>
            <a:endParaRPr lang="en-US"/>
          </a:p>
        </p:txBody>
      </p:sp>
    </p:spTree>
    <p:extLst>
      <p:ext uri="{BB962C8B-B14F-4D97-AF65-F5344CB8AC3E}">
        <p14:creationId xmlns:p14="http://schemas.microsoft.com/office/powerpoint/2010/main" val="282473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759999B-099F-4C40-8B4C-BE2A044A5EA2}" type="datetimeFigureOut">
              <a:rPr lang="en-US" smtClean="0"/>
              <a:t>5/23/2020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A3B568A-457F-48FF-947E-B8F2F2081EBE}"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480357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99B-099F-4C40-8B4C-BE2A044A5EA2}"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30404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99B-099F-4C40-8B4C-BE2A044A5EA2}"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321342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9999B-099F-4C40-8B4C-BE2A044A5EA2}" type="datetimeFigureOut">
              <a:rPr lang="en-US" smtClean="0"/>
              <a:t>5/23/2020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322417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759999B-099F-4C40-8B4C-BE2A044A5EA2}" type="datetimeFigureOut">
              <a:rPr lang="en-US" smtClean="0"/>
              <a:t>5/23/2020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A3B568A-457F-48FF-947E-B8F2F2081EBE}"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668737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59999B-099F-4C40-8B4C-BE2A044A5EA2}" type="datetimeFigureOut">
              <a:rPr lang="en-US" smtClean="0"/>
              <a:t>5/23/2020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240084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59999B-099F-4C40-8B4C-BE2A044A5EA2}" type="datetimeFigureOut">
              <a:rPr lang="en-US" smtClean="0"/>
              <a:t>5/23/2020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262589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9999B-099F-4C40-8B4C-BE2A044A5EA2}" type="datetimeFigureOut">
              <a:rPr lang="en-US" smtClean="0"/>
              <a:t>5/23/2020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210073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9999B-099F-4C40-8B4C-BE2A044A5EA2}" type="datetimeFigureOut">
              <a:rPr lang="en-US" smtClean="0"/>
              <a:t>5/23/2020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B568A-457F-48FF-947E-B8F2F2081EBE}" type="slidenum">
              <a:rPr lang="en-US" smtClean="0"/>
              <a:t>‹#›</a:t>
            </a:fld>
            <a:endParaRPr lang="en-US"/>
          </a:p>
        </p:txBody>
      </p:sp>
    </p:spTree>
    <p:extLst>
      <p:ext uri="{BB962C8B-B14F-4D97-AF65-F5344CB8AC3E}">
        <p14:creationId xmlns:p14="http://schemas.microsoft.com/office/powerpoint/2010/main" val="7668769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759999B-099F-4C40-8B4C-BE2A044A5EA2}" type="datetimeFigureOut">
              <a:rPr lang="en-US" smtClean="0"/>
              <a:t>5/23/2020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A3B568A-457F-48FF-947E-B8F2F2081EB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0568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759999B-099F-4C40-8B4C-BE2A044A5EA2}" type="datetimeFigureOut">
              <a:rPr lang="en-US" smtClean="0"/>
              <a:t>5/23/2020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A3B568A-457F-48FF-947E-B8F2F2081EB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3018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759999B-099F-4C40-8B4C-BE2A044A5EA2}" type="datetimeFigureOut">
              <a:rPr lang="en-US" smtClean="0"/>
              <a:t>5/23/2020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A3B568A-457F-48FF-947E-B8F2F2081EBE}"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8410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sychologytoday.com/us/blog/teen-angst/201411/top-10-stress-busters-teens" TargetMode="External"/><Relationship Id="rId7" Type="http://schemas.openxmlformats.org/officeDocument/2006/relationships/hyperlink" Target="https://www.etsy.com/shop/JourneyToWellnessNZ" TargetMode="External"/><Relationship Id="rId2" Type="http://schemas.openxmlformats.org/officeDocument/2006/relationships/hyperlink" Target="https://www.aacap.org/AACAP/Families_and_Youth/Facts_for_Families/FFF-Guide/Helping-Teenagers-With-Stress-066.aspx" TargetMode="External"/><Relationship Id="rId1" Type="http://schemas.openxmlformats.org/officeDocument/2006/relationships/slideLayout" Target="../slideLayouts/slideLayout2.xml"/><Relationship Id="rId6" Type="http://schemas.openxmlformats.org/officeDocument/2006/relationships/hyperlink" Target="https://positivepsychology.com/emotion-wheel/" TargetMode="External"/><Relationship Id="rId5" Type="http://schemas.openxmlformats.org/officeDocument/2006/relationships/hyperlink" Target="https://www.simplypsychology.org/maslow.html" TargetMode="External"/><Relationship Id="rId4" Type="http://schemas.openxmlformats.org/officeDocument/2006/relationships/hyperlink" Target="https://www.aap.org/en-us/professional-resources/Reaching-Teens/Documents/Private/Personal_plan_handout.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D7CC-D154-4A37-A56C-3A3122336489}"/>
              </a:ext>
            </a:extLst>
          </p:cNvPr>
          <p:cNvSpPr>
            <a:spLocks noGrp="1"/>
          </p:cNvSpPr>
          <p:nvPr>
            <p:ph type="ctrTitle"/>
          </p:nvPr>
        </p:nvSpPr>
        <p:spPr/>
        <p:txBody>
          <a:bodyPr/>
          <a:lstStyle/>
          <a:p>
            <a:r>
              <a:rPr lang="en-US" dirty="0"/>
              <a:t>Mental Health </a:t>
            </a:r>
          </a:p>
        </p:txBody>
      </p:sp>
      <p:sp>
        <p:nvSpPr>
          <p:cNvPr id="3" name="Subtitle 2">
            <a:extLst>
              <a:ext uri="{FF2B5EF4-FFF2-40B4-BE49-F238E27FC236}">
                <a16:creationId xmlns:a16="http://schemas.microsoft.com/office/drawing/2014/main" id="{834DCAFE-69E1-433B-9923-ED6AABBDBD24}"/>
              </a:ext>
            </a:extLst>
          </p:cNvPr>
          <p:cNvSpPr>
            <a:spLocks noGrp="1"/>
          </p:cNvSpPr>
          <p:nvPr>
            <p:ph type="subTitle" idx="1"/>
          </p:nvPr>
        </p:nvSpPr>
        <p:spPr/>
        <p:txBody>
          <a:bodyPr/>
          <a:lstStyle/>
          <a:p>
            <a:r>
              <a:rPr lang="en-US" dirty="0"/>
              <a:t>Ashley Northam </a:t>
            </a:r>
          </a:p>
        </p:txBody>
      </p:sp>
    </p:spTree>
    <p:extLst>
      <p:ext uri="{BB962C8B-B14F-4D97-AF65-F5344CB8AC3E}">
        <p14:creationId xmlns:p14="http://schemas.microsoft.com/office/powerpoint/2010/main" val="229481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4454-E642-485C-AD88-4741A9B6C81E}"/>
              </a:ext>
            </a:extLst>
          </p:cNvPr>
          <p:cNvSpPr>
            <a:spLocks noGrp="1"/>
          </p:cNvSpPr>
          <p:nvPr>
            <p:ph type="title"/>
          </p:nvPr>
        </p:nvSpPr>
        <p:spPr>
          <a:xfrm>
            <a:off x="1371600" y="685800"/>
            <a:ext cx="8532796" cy="603985"/>
          </a:xfrm>
        </p:spPr>
        <p:txBody>
          <a:bodyPr>
            <a:normAutofit/>
          </a:bodyPr>
          <a:lstStyle/>
          <a:p>
            <a:r>
              <a:rPr lang="en-US" sz="3200" dirty="0"/>
              <a:t>Strategies to Manage Stress and Anxiety</a:t>
            </a:r>
          </a:p>
        </p:txBody>
      </p:sp>
      <p:sp>
        <p:nvSpPr>
          <p:cNvPr id="3" name="Content Placeholder 2">
            <a:extLst>
              <a:ext uri="{FF2B5EF4-FFF2-40B4-BE49-F238E27FC236}">
                <a16:creationId xmlns:a16="http://schemas.microsoft.com/office/drawing/2014/main" id="{384C9A52-CFFD-4FF7-B49E-26BA3408A7F1}"/>
              </a:ext>
            </a:extLst>
          </p:cNvPr>
          <p:cNvSpPr>
            <a:spLocks noGrp="1"/>
          </p:cNvSpPr>
          <p:nvPr>
            <p:ph idx="1"/>
          </p:nvPr>
        </p:nvSpPr>
        <p:spPr>
          <a:xfrm>
            <a:off x="1280160" y="1289786"/>
            <a:ext cx="9540240" cy="4577614"/>
          </a:xfrm>
        </p:spPr>
        <p:txBody>
          <a:bodyPr>
            <a:normAutofit/>
          </a:bodyPr>
          <a:lstStyle/>
          <a:p>
            <a:pPr lvl="0"/>
            <a:endParaRPr lang="en-US" dirty="0"/>
          </a:p>
          <a:p>
            <a:pPr lvl="0"/>
            <a:endParaRPr lang="en-US" dirty="0"/>
          </a:p>
          <a:p>
            <a:pPr lvl="0"/>
            <a:r>
              <a:rPr lang="en-US" dirty="0"/>
              <a:t>Exercise and eat regularly.</a:t>
            </a:r>
          </a:p>
          <a:p>
            <a:pPr lvl="0"/>
            <a:r>
              <a:rPr lang="en-US" dirty="0"/>
              <a:t>Get enough sleep and have a good sleep routine.</a:t>
            </a:r>
          </a:p>
          <a:p>
            <a:pPr lvl="0"/>
            <a:r>
              <a:rPr lang="en-US" dirty="0"/>
              <a:t>Avoid excess caffeine which can increase feelings of anxiety and agitation.</a:t>
            </a:r>
          </a:p>
          <a:p>
            <a:pPr lvl="0"/>
            <a:r>
              <a:rPr lang="en-US" dirty="0"/>
              <a:t>Avoid illegal drugs, alcohol, and tobacco.</a:t>
            </a:r>
          </a:p>
          <a:p>
            <a:pPr marL="0" indent="0">
              <a:buNone/>
            </a:pPr>
            <a:endParaRPr lang="en-US" dirty="0"/>
          </a:p>
        </p:txBody>
      </p:sp>
    </p:spTree>
    <p:extLst>
      <p:ext uri="{BB962C8B-B14F-4D97-AF65-F5344CB8AC3E}">
        <p14:creationId xmlns:p14="http://schemas.microsoft.com/office/powerpoint/2010/main" val="201469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4454-E642-485C-AD88-4741A9B6C81E}"/>
              </a:ext>
            </a:extLst>
          </p:cNvPr>
          <p:cNvSpPr>
            <a:spLocks noGrp="1"/>
          </p:cNvSpPr>
          <p:nvPr>
            <p:ph type="title"/>
          </p:nvPr>
        </p:nvSpPr>
        <p:spPr>
          <a:xfrm>
            <a:off x="1371600" y="685800"/>
            <a:ext cx="8532796" cy="603985"/>
          </a:xfrm>
        </p:spPr>
        <p:txBody>
          <a:bodyPr>
            <a:normAutofit/>
          </a:bodyPr>
          <a:lstStyle/>
          <a:p>
            <a:r>
              <a:rPr lang="en-US" sz="3200" dirty="0"/>
              <a:t>Strategies to Manage Stress and Anxiety</a:t>
            </a:r>
          </a:p>
        </p:txBody>
      </p:sp>
      <p:sp>
        <p:nvSpPr>
          <p:cNvPr id="3" name="Content Placeholder 2">
            <a:extLst>
              <a:ext uri="{FF2B5EF4-FFF2-40B4-BE49-F238E27FC236}">
                <a16:creationId xmlns:a16="http://schemas.microsoft.com/office/drawing/2014/main" id="{384C9A52-CFFD-4FF7-B49E-26BA3408A7F1}"/>
              </a:ext>
            </a:extLst>
          </p:cNvPr>
          <p:cNvSpPr>
            <a:spLocks noGrp="1"/>
          </p:cNvSpPr>
          <p:nvPr>
            <p:ph idx="1"/>
          </p:nvPr>
        </p:nvSpPr>
        <p:spPr>
          <a:xfrm>
            <a:off x="1280160" y="1289786"/>
            <a:ext cx="9540240" cy="4577614"/>
          </a:xfrm>
        </p:spPr>
        <p:txBody>
          <a:bodyPr>
            <a:normAutofit/>
          </a:bodyPr>
          <a:lstStyle/>
          <a:p>
            <a:pPr lvl="0"/>
            <a:endParaRPr lang="en-US" dirty="0"/>
          </a:p>
          <a:p>
            <a:pPr lvl="0"/>
            <a:endParaRPr lang="en-US" dirty="0"/>
          </a:p>
          <a:p>
            <a:pPr lvl="0"/>
            <a:r>
              <a:rPr lang="en-US" dirty="0"/>
              <a:t>Learn relaxation exercises (abdominal breathing and muscle relaxation techniques).</a:t>
            </a:r>
          </a:p>
          <a:p>
            <a:pPr lvl="0"/>
            <a:r>
              <a:rPr lang="en-US" dirty="0"/>
              <a:t>Develop assertiveness training skills. For example, state feelings in polite, firm, and not overly aggressive or passive ways: ("I feel angry when you yell at me.” "Please stop yelling.”)</a:t>
            </a:r>
          </a:p>
          <a:p>
            <a:pPr lvl="0"/>
            <a:r>
              <a:rPr lang="en-US" dirty="0"/>
              <a:t>Rehearse and practice situations which cause stress. One example is taking a speech class if talking in front of a class makes you anxious.</a:t>
            </a:r>
          </a:p>
          <a:p>
            <a:pPr lvl="0"/>
            <a:r>
              <a:rPr lang="en-US" dirty="0"/>
              <a:t>Learn practical coping skills. For example, break a large task into smaller, more attainable tasks.</a:t>
            </a:r>
          </a:p>
          <a:p>
            <a:endParaRPr lang="en-US" dirty="0"/>
          </a:p>
        </p:txBody>
      </p:sp>
    </p:spTree>
    <p:extLst>
      <p:ext uri="{BB962C8B-B14F-4D97-AF65-F5344CB8AC3E}">
        <p14:creationId xmlns:p14="http://schemas.microsoft.com/office/powerpoint/2010/main" val="126815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4454-E642-485C-AD88-4741A9B6C81E}"/>
              </a:ext>
            </a:extLst>
          </p:cNvPr>
          <p:cNvSpPr>
            <a:spLocks noGrp="1"/>
          </p:cNvSpPr>
          <p:nvPr>
            <p:ph type="title"/>
          </p:nvPr>
        </p:nvSpPr>
        <p:spPr>
          <a:xfrm>
            <a:off x="1371600" y="685800"/>
            <a:ext cx="8532796" cy="603985"/>
          </a:xfrm>
        </p:spPr>
        <p:txBody>
          <a:bodyPr>
            <a:normAutofit/>
          </a:bodyPr>
          <a:lstStyle/>
          <a:p>
            <a:r>
              <a:rPr lang="en-US" sz="3200" dirty="0"/>
              <a:t>Strategies to Manage Stress and Anxiety</a:t>
            </a:r>
          </a:p>
        </p:txBody>
      </p:sp>
      <p:sp>
        <p:nvSpPr>
          <p:cNvPr id="3" name="Content Placeholder 2">
            <a:extLst>
              <a:ext uri="{FF2B5EF4-FFF2-40B4-BE49-F238E27FC236}">
                <a16:creationId xmlns:a16="http://schemas.microsoft.com/office/drawing/2014/main" id="{384C9A52-CFFD-4FF7-B49E-26BA3408A7F1}"/>
              </a:ext>
            </a:extLst>
          </p:cNvPr>
          <p:cNvSpPr>
            <a:spLocks noGrp="1"/>
          </p:cNvSpPr>
          <p:nvPr>
            <p:ph idx="1"/>
          </p:nvPr>
        </p:nvSpPr>
        <p:spPr>
          <a:xfrm>
            <a:off x="1280160" y="1289786"/>
            <a:ext cx="9540240" cy="4577614"/>
          </a:xfrm>
        </p:spPr>
        <p:txBody>
          <a:bodyPr>
            <a:normAutofit/>
          </a:bodyPr>
          <a:lstStyle/>
          <a:p>
            <a:pPr lvl="0"/>
            <a:endParaRPr lang="en-US" dirty="0"/>
          </a:p>
          <a:p>
            <a:pPr lvl="0"/>
            <a:r>
              <a:rPr lang="en-US" dirty="0"/>
              <a:t>Decrease negative self-talk: challenge negative thoughts - with alternative, neutral, or positive thoughts. "My life will never get better” can be transformed into "I may feel hopeless now, but my life will probably get better if I work at it and get some help.”</a:t>
            </a:r>
          </a:p>
          <a:p>
            <a:pPr lvl="0"/>
            <a:r>
              <a:rPr lang="en-US" dirty="0"/>
              <a:t>Learn to feel good about doing a competent or "good enough” job rather than demanding perfection from yourself and others.</a:t>
            </a:r>
          </a:p>
          <a:p>
            <a:pPr lvl="0"/>
            <a:r>
              <a:rPr lang="en-US" dirty="0"/>
              <a:t>Take a break from stressful situations. Activities like listening to music, talking to a friend, drawing, writing, or spending time with a pet can reduce stress.</a:t>
            </a:r>
          </a:p>
          <a:p>
            <a:pPr lvl="0"/>
            <a:r>
              <a:rPr lang="en-US" dirty="0"/>
              <a:t>Build a network of friends who help you cope in a positive way.</a:t>
            </a:r>
          </a:p>
          <a:p>
            <a:endParaRPr lang="en-US" dirty="0"/>
          </a:p>
        </p:txBody>
      </p:sp>
    </p:spTree>
    <p:extLst>
      <p:ext uri="{BB962C8B-B14F-4D97-AF65-F5344CB8AC3E}">
        <p14:creationId xmlns:p14="http://schemas.microsoft.com/office/powerpoint/2010/main" val="70851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BE3C-5BA3-4805-8874-78A8EF45D490}"/>
              </a:ext>
            </a:extLst>
          </p:cNvPr>
          <p:cNvSpPr>
            <a:spLocks noGrp="1"/>
          </p:cNvSpPr>
          <p:nvPr>
            <p:ph type="title"/>
          </p:nvPr>
        </p:nvSpPr>
        <p:spPr>
          <a:xfrm>
            <a:off x="1371600" y="685800"/>
            <a:ext cx="9601200" cy="1112178"/>
          </a:xfrm>
        </p:spPr>
        <p:txBody>
          <a:bodyPr/>
          <a:lstStyle/>
          <a:p>
            <a:r>
              <a:rPr lang="en-US" dirty="0"/>
              <a:t> I will be OK IF……….</a:t>
            </a:r>
          </a:p>
        </p:txBody>
      </p:sp>
      <p:sp>
        <p:nvSpPr>
          <p:cNvPr id="3" name="Content Placeholder 2">
            <a:extLst>
              <a:ext uri="{FF2B5EF4-FFF2-40B4-BE49-F238E27FC236}">
                <a16:creationId xmlns:a16="http://schemas.microsoft.com/office/drawing/2014/main" id="{05E2B36E-F66E-476D-A70A-15EFB5BF5C2F}"/>
              </a:ext>
            </a:extLst>
          </p:cNvPr>
          <p:cNvSpPr>
            <a:spLocks noGrp="1"/>
          </p:cNvSpPr>
          <p:nvPr>
            <p:ph idx="1"/>
          </p:nvPr>
        </p:nvSpPr>
        <p:spPr/>
        <p:txBody>
          <a:bodyPr>
            <a:normAutofit fontScale="85000" lnSpcReduction="20000"/>
          </a:bodyPr>
          <a:lstStyle/>
          <a:p>
            <a:r>
              <a:rPr lang="en-US" dirty="0"/>
              <a:t>No matter how things turn out, I’ll feel OK if: ________________________________________</a:t>
            </a:r>
          </a:p>
          <a:p>
            <a:pPr marL="0" indent="0">
              <a:buNone/>
            </a:pPr>
            <a:endParaRPr lang="en-US" dirty="0"/>
          </a:p>
          <a:p>
            <a:pPr marL="0" indent="0">
              <a:buNone/>
            </a:pPr>
            <a:endParaRPr lang="en-US" dirty="0"/>
          </a:p>
          <a:p>
            <a:r>
              <a:rPr lang="en-US" dirty="0"/>
              <a:t>No matter what happens I want to remember : _______________________________________</a:t>
            </a:r>
          </a:p>
          <a:p>
            <a:pPr marL="0" indent="0">
              <a:buNone/>
            </a:pPr>
            <a:endParaRPr lang="en-US" dirty="0"/>
          </a:p>
          <a:p>
            <a:pPr marL="0" indent="0">
              <a:buNone/>
            </a:pPr>
            <a:endParaRPr lang="en-US" dirty="0"/>
          </a:p>
          <a:p>
            <a:r>
              <a:rPr lang="en-US" dirty="0"/>
              <a:t>Think about something you are struggling with, or maybe a relationship in or out of your family that you’re having a hard time with…. </a:t>
            </a:r>
          </a:p>
          <a:p>
            <a:pPr marL="0" indent="0">
              <a:buNone/>
            </a:pPr>
            <a:endParaRPr lang="en-US" dirty="0"/>
          </a:p>
          <a:p>
            <a:r>
              <a:rPr lang="en-US" sz="1600" i="1" dirty="0"/>
              <a:t>Ulrich, Wendy, 2016. Time Out for Women. The Spritual Skill of Resiliency</a:t>
            </a:r>
          </a:p>
          <a:p>
            <a:pPr marL="0" indent="0">
              <a:buNone/>
            </a:pPr>
            <a:r>
              <a:rPr lang="en-US" sz="1600" i="1" dirty="0"/>
              <a:t> </a:t>
            </a:r>
          </a:p>
          <a:p>
            <a:endParaRPr lang="en-US" dirty="0"/>
          </a:p>
        </p:txBody>
      </p:sp>
    </p:spTree>
    <p:extLst>
      <p:ext uri="{BB962C8B-B14F-4D97-AF65-F5344CB8AC3E}">
        <p14:creationId xmlns:p14="http://schemas.microsoft.com/office/powerpoint/2010/main" val="264038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7AD14-0A9A-4497-8708-51D7884BA396}"/>
              </a:ext>
            </a:extLst>
          </p:cNvPr>
          <p:cNvSpPr>
            <a:spLocks noGrp="1"/>
          </p:cNvSpPr>
          <p:nvPr>
            <p:ph idx="1"/>
          </p:nvPr>
        </p:nvSpPr>
        <p:spPr/>
        <p:txBody>
          <a:bodyPr/>
          <a:lstStyle/>
          <a:p>
            <a:pPr marL="0" indent="0">
              <a:buNone/>
            </a:pPr>
            <a:r>
              <a:rPr lang="en-US" sz="3200" dirty="0"/>
              <a:t>D &amp; C 84:88 :</a:t>
            </a:r>
          </a:p>
          <a:p>
            <a:pPr marL="0" indent="0">
              <a:buNone/>
            </a:pPr>
            <a:br>
              <a:rPr lang="en-US" sz="3200" dirty="0"/>
            </a:br>
            <a:r>
              <a:rPr lang="en-US" sz="3200" dirty="0"/>
              <a:t>And whoso </a:t>
            </a:r>
            <a:r>
              <a:rPr lang="en-US" sz="3200" dirty="0" err="1"/>
              <a:t>receiveth</a:t>
            </a:r>
            <a:r>
              <a:rPr lang="en-US" sz="3200" dirty="0"/>
              <a:t> </a:t>
            </a:r>
            <a:r>
              <a:rPr lang="en-US" sz="3200" dirty="0" err="1"/>
              <a:t>you,there</a:t>
            </a:r>
            <a:r>
              <a:rPr lang="en-US" sz="3200" dirty="0"/>
              <a:t> I will be also, for I will go before your face. I will be on your right hand and on your left, and my Spirit shall be in your hearts, and mine angels round about you to bear you up”. </a:t>
            </a:r>
          </a:p>
          <a:p>
            <a:endParaRPr lang="en-US" dirty="0"/>
          </a:p>
        </p:txBody>
      </p:sp>
    </p:spTree>
    <p:extLst>
      <p:ext uri="{BB962C8B-B14F-4D97-AF65-F5344CB8AC3E}">
        <p14:creationId xmlns:p14="http://schemas.microsoft.com/office/powerpoint/2010/main" val="93511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7015-1A7D-491A-B539-7D766746AE9F}"/>
              </a:ext>
            </a:extLst>
          </p:cNvPr>
          <p:cNvSpPr>
            <a:spLocks noGrp="1"/>
          </p:cNvSpPr>
          <p:nvPr>
            <p:ph type="title"/>
          </p:nvPr>
        </p:nvSpPr>
        <p:spPr>
          <a:xfrm>
            <a:off x="1371600" y="685799"/>
            <a:ext cx="9601200" cy="1101903"/>
          </a:xfrm>
        </p:spPr>
        <p:txBody>
          <a:bodyPr>
            <a:normAutofit fontScale="90000"/>
          </a:bodyPr>
          <a:lstStyle/>
          <a:p>
            <a:r>
              <a:rPr lang="en-US" dirty="0"/>
              <a:t>May You Have Courage </a:t>
            </a:r>
            <a:br>
              <a:rPr lang="en-US" dirty="0"/>
            </a:br>
            <a:r>
              <a:rPr lang="en-US" sz="1800" dirty="0"/>
              <a:t>Thomas S Monson </a:t>
            </a:r>
            <a:br>
              <a:rPr lang="en-US" sz="1800" dirty="0"/>
            </a:br>
            <a:r>
              <a:rPr lang="en-US" sz="1800" dirty="0"/>
              <a:t>April 2009 General Conference </a:t>
            </a:r>
          </a:p>
        </p:txBody>
      </p:sp>
      <p:sp>
        <p:nvSpPr>
          <p:cNvPr id="3" name="Content Placeholder 2">
            <a:extLst>
              <a:ext uri="{FF2B5EF4-FFF2-40B4-BE49-F238E27FC236}">
                <a16:creationId xmlns:a16="http://schemas.microsoft.com/office/drawing/2014/main" id="{A61074F6-D2B3-4DD4-BFF8-26CCF8B74CED}"/>
              </a:ext>
            </a:extLst>
          </p:cNvPr>
          <p:cNvSpPr>
            <a:spLocks noGrp="1"/>
          </p:cNvSpPr>
          <p:nvPr>
            <p:ph idx="1"/>
          </p:nvPr>
        </p:nvSpPr>
        <p:spPr>
          <a:xfrm>
            <a:off x="1371600" y="1972638"/>
            <a:ext cx="9601200" cy="3894762"/>
          </a:xfrm>
        </p:spPr>
        <p:txBody>
          <a:bodyPr/>
          <a:lstStyle/>
          <a:p>
            <a:pPr marL="530352" lvl="1" indent="0">
              <a:buNone/>
            </a:pPr>
            <a:r>
              <a:rPr lang="en-US" dirty="0"/>
              <a:t>	“Although there have always been challenges in the world, many of those which 	you face are unique to this time. But you are some of our Heavenly Father’s 	strongest children, and He has saved you to come to the earth “for such a time 	as this.”</a:t>
            </a:r>
          </a:p>
          <a:p>
            <a:pPr marL="0" indent="0">
              <a:buNone/>
            </a:pPr>
            <a:r>
              <a:rPr lang="en-US" dirty="0"/>
              <a:t>	With His help, you will have the courage to face whatever comes. Though the 	world may at times appear dark, you have the light of the gospel, which will be 	as a beacon to guide your way.</a:t>
            </a:r>
          </a:p>
          <a:p>
            <a:pPr marL="0" indent="0">
              <a:buNone/>
            </a:pPr>
            <a:r>
              <a:rPr lang="en-US" dirty="0"/>
              <a:t>	My earnest prayer is that you will have the courage required to refrain from 	judging others, the courage to be chaste and virtuous, and the courage to 	stand firm for truth and righteousness. As you do so, you will be “an example of 	the believers,” and your life will be filled with love and peace and joy.”</a:t>
            </a:r>
          </a:p>
          <a:p>
            <a:endParaRPr lang="en-US" dirty="0"/>
          </a:p>
        </p:txBody>
      </p:sp>
    </p:spTree>
    <p:extLst>
      <p:ext uri="{BB962C8B-B14F-4D97-AF65-F5344CB8AC3E}">
        <p14:creationId xmlns:p14="http://schemas.microsoft.com/office/powerpoint/2010/main" val="351695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1050-5099-4516-A670-9F2A3576FF93}"/>
              </a:ext>
            </a:extLst>
          </p:cNvPr>
          <p:cNvSpPr>
            <a:spLocks noGrp="1"/>
          </p:cNvSpPr>
          <p:nvPr>
            <p:ph type="title"/>
          </p:nvPr>
        </p:nvSpPr>
        <p:spPr>
          <a:xfrm>
            <a:off x="1371600" y="685800"/>
            <a:ext cx="9601200" cy="478857"/>
          </a:xfrm>
        </p:spPr>
        <p:txBody>
          <a:bodyPr>
            <a:normAutofit fontScale="90000"/>
          </a:bodyPr>
          <a:lstStyle/>
          <a:p>
            <a:r>
              <a:rPr lang="en-US" dirty="0"/>
              <a:t>Resources </a:t>
            </a:r>
          </a:p>
        </p:txBody>
      </p:sp>
      <p:sp>
        <p:nvSpPr>
          <p:cNvPr id="3" name="Content Placeholder 2">
            <a:extLst>
              <a:ext uri="{FF2B5EF4-FFF2-40B4-BE49-F238E27FC236}">
                <a16:creationId xmlns:a16="http://schemas.microsoft.com/office/drawing/2014/main" id="{E8B1420A-C526-4A84-A9BF-D45CC54A73E4}"/>
              </a:ext>
            </a:extLst>
          </p:cNvPr>
          <p:cNvSpPr>
            <a:spLocks noGrp="1"/>
          </p:cNvSpPr>
          <p:nvPr>
            <p:ph idx="1"/>
          </p:nvPr>
        </p:nvSpPr>
        <p:spPr>
          <a:xfrm>
            <a:off x="1371600" y="1232035"/>
            <a:ext cx="9601200" cy="4635366"/>
          </a:xfrm>
        </p:spPr>
        <p:txBody>
          <a:bodyPr>
            <a:normAutofit fontScale="92500" lnSpcReduction="20000"/>
          </a:bodyPr>
          <a:lstStyle/>
          <a:p>
            <a:r>
              <a:rPr lang="en-US" dirty="0"/>
              <a:t>Stress Management and Teens </a:t>
            </a:r>
            <a:br>
              <a:rPr lang="en-US" dirty="0"/>
            </a:br>
            <a:r>
              <a:rPr lang="en-US" u="sng" dirty="0">
                <a:hlinkClick r:id="rId2"/>
              </a:rPr>
              <a:t>https://www.aacap.org/AACAP/Families_and_Youth/Facts_for_Families/FFF-Guide/Helping-Teenagers-With-Stress-066.aspx</a:t>
            </a:r>
            <a:endParaRPr lang="en-US" u="sng" dirty="0"/>
          </a:p>
          <a:p>
            <a:r>
              <a:rPr lang="en-US" u="sng" dirty="0"/>
              <a:t>Top 10 Stress Busters for Teens </a:t>
            </a:r>
            <a:br>
              <a:rPr lang="en-US" u="sng" dirty="0"/>
            </a:br>
            <a:r>
              <a:rPr lang="en-US" u="sng" dirty="0">
                <a:hlinkClick r:id="rId3"/>
              </a:rPr>
              <a:t>https://www.psychologytoday.com/us/blog/teen-angst/201411/top-10-stress-busters-teens</a:t>
            </a:r>
            <a:endParaRPr lang="en-US" u="sng" dirty="0"/>
          </a:p>
          <a:p>
            <a:r>
              <a:rPr lang="en-US" dirty="0"/>
              <a:t>Just For Teens: A Personal Plan for Managing Stress </a:t>
            </a:r>
            <a:br>
              <a:rPr lang="en-US" dirty="0"/>
            </a:br>
            <a:r>
              <a:rPr lang="en-US" u="sng" dirty="0">
                <a:hlinkClick r:id="rId4"/>
              </a:rPr>
              <a:t>https://www.aap.org/en-us/professional-resources/Reaching-Teens/Documents/Private/Personal_plan_handout.pdf</a:t>
            </a:r>
            <a:endParaRPr lang="en-US" u="sng" dirty="0"/>
          </a:p>
          <a:p>
            <a:r>
              <a:rPr lang="en-US" u="sng" dirty="0"/>
              <a:t>Coping Strategies: Many resources available online through a search </a:t>
            </a:r>
          </a:p>
          <a:p>
            <a:r>
              <a:rPr lang="en-US" u="sng" dirty="0" err="1"/>
              <a:t>Maslows</a:t>
            </a:r>
            <a:r>
              <a:rPr lang="en-US" u="sng" dirty="0"/>
              <a:t>, Abraham (1943). Maslow’s Hierarchy of Needs </a:t>
            </a:r>
            <a:br>
              <a:rPr lang="en-US" u="sng" dirty="0"/>
            </a:br>
            <a:r>
              <a:rPr lang="en-US" dirty="0">
                <a:hlinkClick r:id="rId5"/>
              </a:rPr>
              <a:t>https://www.simplypsychology.org/maslow.html</a:t>
            </a:r>
            <a:endParaRPr lang="en-US" dirty="0"/>
          </a:p>
          <a:p>
            <a:r>
              <a:rPr lang="en-US" dirty="0" err="1"/>
              <a:t>Plutchik’s</a:t>
            </a:r>
            <a:r>
              <a:rPr lang="en-US" dirty="0"/>
              <a:t> Wheel of Emotion : </a:t>
            </a:r>
            <a:r>
              <a:rPr lang="en-US" dirty="0">
                <a:hlinkClick r:id="rId6"/>
              </a:rPr>
              <a:t>https://positivepsychology.com/emotion-wheel/</a:t>
            </a:r>
            <a:endParaRPr lang="en-US" dirty="0"/>
          </a:p>
          <a:p>
            <a:r>
              <a:rPr lang="en-US" dirty="0"/>
              <a:t>Feelings Chart: Etsy: </a:t>
            </a:r>
            <a:r>
              <a:rPr lang="en-US" dirty="0" err="1"/>
              <a:t>JourneytoWellness</a:t>
            </a:r>
            <a:r>
              <a:rPr lang="en-US" dirty="0"/>
              <a:t> ( Copyrighted) </a:t>
            </a:r>
            <a:r>
              <a:rPr lang="en-US" dirty="0">
                <a:hlinkClick r:id="rId7"/>
              </a:rPr>
              <a:t>https://www.etsy.com/shop/JourneyToWellnessNZ</a:t>
            </a:r>
            <a:endParaRPr lang="en-US" dirty="0"/>
          </a:p>
        </p:txBody>
      </p:sp>
    </p:spTree>
    <p:extLst>
      <p:ext uri="{BB962C8B-B14F-4D97-AF65-F5344CB8AC3E}">
        <p14:creationId xmlns:p14="http://schemas.microsoft.com/office/powerpoint/2010/main" val="234898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6E1F-AC3C-46FC-9174-C1C431E2D82A}"/>
              </a:ext>
            </a:extLst>
          </p:cNvPr>
          <p:cNvSpPr>
            <a:spLocks noGrp="1"/>
          </p:cNvSpPr>
          <p:nvPr>
            <p:ph type="title"/>
          </p:nvPr>
        </p:nvSpPr>
        <p:spPr>
          <a:xfrm>
            <a:off x="1371600" y="685800"/>
            <a:ext cx="9601200" cy="1101903"/>
          </a:xfrm>
        </p:spPr>
        <p:txBody>
          <a:bodyPr/>
          <a:lstStyle/>
          <a:p>
            <a:r>
              <a:rPr lang="en-US" dirty="0"/>
              <a:t>Resources</a:t>
            </a:r>
          </a:p>
        </p:txBody>
      </p:sp>
      <p:sp>
        <p:nvSpPr>
          <p:cNvPr id="3" name="Content Placeholder 2">
            <a:extLst>
              <a:ext uri="{FF2B5EF4-FFF2-40B4-BE49-F238E27FC236}">
                <a16:creationId xmlns:a16="http://schemas.microsoft.com/office/drawing/2014/main" id="{EF3EBA40-3E93-4127-B8B3-6067E14C999C}"/>
              </a:ext>
            </a:extLst>
          </p:cNvPr>
          <p:cNvSpPr>
            <a:spLocks noGrp="1"/>
          </p:cNvSpPr>
          <p:nvPr>
            <p:ph idx="1"/>
          </p:nvPr>
        </p:nvSpPr>
        <p:spPr/>
        <p:txBody>
          <a:bodyPr/>
          <a:lstStyle/>
          <a:p>
            <a:r>
              <a:rPr lang="en-US" dirty="0"/>
              <a:t>Monson, Thomas S. April 2009 General Conference. </a:t>
            </a:r>
            <a:r>
              <a:rPr lang="en-US" i="1" dirty="0"/>
              <a:t>May You Have Courage </a:t>
            </a:r>
          </a:p>
          <a:p>
            <a:pPr marL="0" indent="0">
              <a:buNone/>
            </a:pPr>
            <a:endParaRPr lang="en-US" i="1" dirty="0"/>
          </a:p>
          <a:p>
            <a:r>
              <a:rPr lang="en-US" dirty="0"/>
              <a:t>Ulrich, Wendy. Time Out For Women 2016. </a:t>
            </a:r>
            <a:r>
              <a:rPr lang="en-US" i="1" dirty="0"/>
              <a:t>The Spiritual Skill of Resilience.</a:t>
            </a:r>
          </a:p>
        </p:txBody>
      </p:sp>
    </p:spTree>
    <p:extLst>
      <p:ext uri="{BB962C8B-B14F-4D97-AF65-F5344CB8AC3E}">
        <p14:creationId xmlns:p14="http://schemas.microsoft.com/office/powerpoint/2010/main" val="87117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F69F-C761-4345-8C38-65EF64F16242}"/>
              </a:ext>
            </a:extLst>
          </p:cNvPr>
          <p:cNvSpPr>
            <a:spLocks noGrp="1"/>
          </p:cNvSpPr>
          <p:nvPr>
            <p:ph type="title"/>
          </p:nvPr>
        </p:nvSpPr>
        <p:spPr>
          <a:xfrm>
            <a:off x="1371600" y="685800"/>
            <a:ext cx="9601200" cy="950495"/>
          </a:xfrm>
        </p:spPr>
        <p:txBody>
          <a:bodyPr/>
          <a:lstStyle/>
          <a:p>
            <a:r>
              <a:rPr lang="en-US" dirty="0"/>
              <a:t>Communicate </a:t>
            </a:r>
          </a:p>
        </p:txBody>
      </p:sp>
      <p:sp>
        <p:nvSpPr>
          <p:cNvPr id="3" name="Content Placeholder 2">
            <a:extLst>
              <a:ext uri="{FF2B5EF4-FFF2-40B4-BE49-F238E27FC236}">
                <a16:creationId xmlns:a16="http://schemas.microsoft.com/office/drawing/2014/main" id="{A9E9F080-D2D1-4131-A026-BA594E030D12}"/>
              </a:ext>
            </a:extLst>
          </p:cNvPr>
          <p:cNvSpPr>
            <a:spLocks noGrp="1"/>
          </p:cNvSpPr>
          <p:nvPr>
            <p:ph idx="1"/>
          </p:nvPr>
        </p:nvSpPr>
        <p:spPr/>
        <p:txBody>
          <a:bodyPr/>
          <a:lstStyle/>
          <a:p>
            <a:br>
              <a:rPr lang="en-US" dirty="0"/>
            </a:br>
            <a:r>
              <a:rPr lang="en-US" u="sng" dirty="0"/>
              <a:t>Open Communication in our Relationships: </a:t>
            </a:r>
            <a:br>
              <a:rPr lang="en-US" u="sng" dirty="0"/>
            </a:br>
            <a:r>
              <a:rPr lang="en-US" dirty="0"/>
              <a:t>It is important to have open communication and a good trust with others. Work towards having hard or delicate conversations that are not always pleasant. We may hear of things we may not approve of and or struggles that others are having that we do not relate to. We do not understand. We may hear things that are scary. </a:t>
            </a:r>
            <a:br>
              <a:rPr lang="en-US" dirty="0"/>
            </a:br>
            <a:endParaRPr lang="en-US" dirty="0"/>
          </a:p>
        </p:txBody>
      </p:sp>
    </p:spTree>
    <p:extLst>
      <p:ext uri="{BB962C8B-B14F-4D97-AF65-F5344CB8AC3E}">
        <p14:creationId xmlns:p14="http://schemas.microsoft.com/office/powerpoint/2010/main" val="44725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E3BE-029F-48FB-B2D6-3E637DF51706}"/>
              </a:ext>
            </a:extLst>
          </p:cNvPr>
          <p:cNvSpPr>
            <a:spLocks noGrp="1"/>
          </p:cNvSpPr>
          <p:nvPr>
            <p:ph type="title"/>
          </p:nvPr>
        </p:nvSpPr>
        <p:spPr/>
        <p:txBody>
          <a:bodyPr/>
          <a:lstStyle/>
          <a:p>
            <a:r>
              <a:rPr lang="en-US" dirty="0"/>
              <a:t>Ways to Support Others </a:t>
            </a:r>
          </a:p>
        </p:txBody>
      </p:sp>
      <p:sp>
        <p:nvSpPr>
          <p:cNvPr id="3" name="Content Placeholder 2">
            <a:extLst>
              <a:ext uri="{FF2B5EF4-FFF2-40B4-BE49-F238E27FC236}">
                <a16:creationId xmlns:a16="http://schemas.microsoft.com/office/drawing/2014/main" id="{337922D6-1CEF-4B71-B27C-53C8DE005217}"/>
              </a:ext>
            </a:extLst>
          </p:cNvPr>
          <p:cNvSpPr>
            <a:spLocks noGrp="1"/>
          </p:cNvSpPr>
          <p:nvPr>
            <p:ph idx="1"/>
          </p:nvPr>
        </p:nvSpPr>
        <p:spPr>
          <a:xfrm>
            <a:off x="1371600" y="2013734"/>
            <a:ext cx="9601200" cy="3853665"/>
          </a:xfrm>
        </p:spPr>
        <p:txBody>
          <a:bodyPr>
            <a:normAutofit lnSpcReduction="10000"/>
          </a:bodyPr>
          <a:lstStyle/>
          <a:p>
            <a:r>
              <a:rPr lang="en-US" b="1" u="sng" dirty="0"/>
              <a:t>Validate </a:t>
            </a:r>
            <a:r>
              <a:rPr lang="en-US" dirty="0"/>
              <a:t>– do not dismiss – just because it is not our experience does not mean its not valid </a:t>
            </a:r>
          </a:p>
          <a:p>
            <a:r>
              <a:rPr lang="en-US" b="1" u="sng" dirty="0"/>
              <a:t>Be a good friend, a good listener, keep confidences </a:t>
            </a:r>
            <a:r>
              <a:rPr lang="en-US" dirty="0"/>
              <a:t>– we don’t always need to offer advice or have answers. Sometimes people just want to be able to talk about how they feel, what they are struggling with. They don’t always expect us to fix it. </a:t>
            </a:r>
          </a:p>
          <a:p>
            <a:r>
              <a:rPr lang="en-US" b="1" u="sng" dirty="0"/>
              <a:t>Recognize that we all need “downtime” </a:t>
            </a:r>
            <a:br>
              <a:rPr lang="en-US" dirty="0"/>
            </a:br>
            <a:r>
              <a:rPr lang="en-US" dirty="0"/>
              <a:t>Downtime looks different to everyone. Some need quiet, some need company. </a:t>
            </a:r>
            <a:br>
              <a:rPr lang="en-US" dirty="0"/>
            </a:br>
            <a:endParaRPr lang="en-US" dirty="0"/>
          </a:p>
          <a:p>
            <a:pPr lvl="0"/>
            <a:r>
              <a:rPr lang="en-US" b="1" u="sng" dirty="0"/>
              <a:t>Be encouraging</a:t>
            </a:r>
            <a:r>
              <a:rPr lang="en-US" dirty="0"/>
              <a:t>.</a:t>
            </a:r>
            <a:br>
              <a:rPr lang="en-US" dirty="0"/>
            </a:br>
            <a:r>
              <a:rPr lang="en-US" dirty="0"/>
              <a:t> Applaud attempts, applaud success </a:t>
            </a:r>
          </a:p>
          <a:p>
            <a:pPr marL="0" indent="0">
              <a:buNone/>
            </a:pPr>
            <a:br>
              <a:rPr lang="en-US" dirty="0"/>
            </a:br>
            <a:endParaRPr lang="en-US" dirty="0"/>
          </a:p>
        </p:txBody>
      </p:sp>
    </p:spTree>
    <p:extLst>
      <p:ext uri="{BB962C8B-B14F-4D97-AF65-F5344CB8AC3E}">
        <p14:creationId xmlns:p14="http://schemas.microsoft.com/office/powerpoint/2010/main" val="383441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5CD8-263B-4F1A-955F-5DBD6B118BF7}"/>
              </a:ext>
            </a:extLst>
          </p:cNvPr>
          <p:cNvSpPr>
            <a:spLocks noGrp="1"/>
          </p:cNvSpPr>
          <p:nvPr>
            <p:ph type="title"/>
          </p:nvPr>
        </p:nvSpPr>
        <p:spPr/>
        <p:txBody>
          <a:bodyPr/>
          <a:lstStyle/>
          <a:p>
            <a:r>
              <a:rPr lang="en-US" dirty="0"/>
              <a:t>Ways to Support Others </a:t>
            </a:r>
          </a:p>
        </p:txBody>
      </p:sp>
      <p:sp>
        <p:nvSpPr>
          <p:cNvPr id="3" name="Content Placeholder 2">
            <a:extLst>
              <a:ext uri="{FF2B5EF4-FFF2-40B4-BE49-F238E27FC236}">
                <a16:creationId xmlns:a16="http://schemas.microsoft.com/office/drawing/2014/main" id="{2E635BE6-E03D-4ECE-A1AC-B90D5FDDEE19}"/>
              </a:ext>
            </a:extLst>
          </p:cNvPr>
          <p:cNvSpPr>
            <a:spLocks noGrp="1"/>
          </p:cNvSpPr>
          <p:nvPr>
            <p:ph idx="1"/>
          </p:nvPr>
        </p:nvSpPr>
        <p:spPr/>
        <p:txBody>
          <a:bodyPr/>
          <a:lstStyle/>
          <a:p>
            <a:r>
              <a:rPr lang="en-US" sz="2400" b="1" u="sng" dirty="0"/>
              <a:t>Find small ways to support others.   </a:t>
            </a:r>
            <a:br>
              <a:rPr lang="en-US" dirty="0"/>
            </a:br>
            <a:r>
              <a:rPr lang="en-US" dirty="0"/>
              <a:t>- Set small check ins- text, phone calls, conversation</a:t>
            </a:r>
            <a:br>
              <a:rPr lang="en-US" dirty="0"/>
            </a:br>
            <a:endParaRPr lang="en-US" dirty="0"/>
          </a:p>
          <a:p>
            <a:pPr lvl="0"/>
            <a:r>
              <a:rPr lang="en-US" sz="2400" b="1" u="sng" dirty="0"/>
              <a:t>Work towards small steps for more activity and improvement</a:t>
            </a:r>
            <a:br>
              <a:rPr lang="en-US" dirty="0"/>
            </a:br>
            <a:r>
              <a:rPr lang="en-US" dirty="0"/>
              <a:t>- If the person declines do not give up. Try again and let them off without guilt</a:t>
            </a:r>
            <a:br>
              <a:rPr lang="en-US" dirty="0"/>
            </a:br>
            <a:endParaRPr lang="en-US" dirty="0"/>
          </a:p>
          <a:p>
            <a:pPr lvl="0"/>
            <a:r>
              <a:rPr lang="en-US" dirty="0"/>
              <a:t> </a:t>
            </a:r>
            <a:r>
              <a:rPr lang="en-US" sz="2400" b="1" u="sng" dirty="0"/>
              <a:t>Function </a:t>
            </a:r>
            <a:br>
              <a:rPr lang="en-US" dirty="0"/>
            </a:br>
            <a:r>
              <a:rPr lang="en-US" dirty="0"/>
              <a:t>-Realize that mental health can affect a person’s percentage of function- lower expectations when appropriate of what they should be able accomplish.</a:t>
            </a:r>
          </a:p>
          <a:p>
            <a:endParaRPr lang="en-US" dirty="0"/>
          </a:p>
        </p:txBody>
      </p:sp>
    </p:spTree>
    <p:extLst>
      <p:ext uri="{BB962C8B-B14F-4D97-AF65-F5344CB8AC3E}">
        <p14:creationId xmlns:p14="http://schemas.microsoft.com/office/powerpoint/2010/main" val="266297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047A-6357-4A03-97C8-C1F435A4276D}"/>
              </a:ext>
            </a:extLst>
          </p:cNvPr>
          <p:cNvSpPr>
            <a:spLocks noGrp="1"/>
          </p:cNvSpPr>
          <p:nvPr>
            <p:ph type="title"/>
          </p:nvPr>
        </p:nvSpPr>
        <p:spPr>
          <a:xfrm>
            <a:off x="1371600" y="685800"/>
            <a:ext cx="9601200" cy="5946006"/>
          </a:xfrm>
        </p:spPr>
        <p:txBody>
          <a:bodyPr/>
          <a:lstStyle/>
          <a:p>
            <a:pPr algn="ctr"/>
            <a:r>
              <a:rPr lang="en-US" sz="5400" dirty="0"/>
              <a:t>Label and Identify Emotions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99589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7FE4D58C-32A2-447F-811B-9DABDDCA6C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0085" y="-86301"/>
            <a:ext cx="7632834" cy="6781475"/>
          </a:xfrm>
        </p:spPr>
      </p:pic>
    </p:spTree>
    <p:extLst>
      <p:ext uri="{BB962C8B-B14F-4D97-AF65-F5344CB8AC3E}">
        <p14:creationId xmlns:p14="http://schemas.microsoft.com/office/powerpoint/2010/main" val="190985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motions in teens">
            <a:extLst>
              <a:ext uri="{FF2B5EF4-FFF2-40B4-BE49-F238E27FC236}">
                <a16:creationId xmlns:a16="http://schemas.microsoft.com/office/drawing/2014/main" id="{CC1AE5A7-200E-497F-B4DE-A9760CDD546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2194" y="211756"/>
            <a:ext cx="8951494" cy="6497052"/>
          </a:xfrm>
          <a:prstGeom prst="rect">
            <a:avLst/>
          </a:prstGeom>
          <a:noFill/>
          <a:ln>
            <a:noFill/>
          </a:ln>
        </p:spPr>
      </p:pic>
    </p:spTree>
    <p:extLst>
      <p:ext uri="{BB962C8B-B14F-4D97-AF65-F5344CB8AC3E}">
        <p14:creationId xmlns:p14="http://schemas.microsoft.com/office/powerpoint/2010/main" val="365462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elings Wheel Emotions (With images) | Feelings wheel, Emotions ...">
            <a:extLst>
              <a:ext uri="{FF2B5EF4-FFF2-40B4-BE49-F238E27FC236}">
                <a16:creationId xmlns:a16="http://schemas.microsoft.com/office/drawing/2014/main" id="{12967CE8-0AC0-4524-ABB0-81BA173C45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5844" y="37989"/>
            <a:ext cx="7151571" cy="652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7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slow's Hierarchy of Needs | Simply Psychology">
            <a:extLst>
              <a:ext uri="{FF2B5EF4-FFF2-40B4-BE49-F238E27FC236}">
                <a16:creationId xmlns:a16="http://schemas.microsoft.com/office/drawing/2014/main" id="{834AACA3-A01A-49B8-B194-A2CD8B12A42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1916" y="192505"/>
            <a:ext cx="9596387" cy="6487428"/>
          </a:xfrm>
          <a:prstGeom prst="rect">
            <a:avLst/>
          </a:prstGeom>
          <a:noFill/>
          <a:ln>
            <a:noFill/>
          </a:ln>
        </p:spPr>
      </p:pic>
    </p:spTree>
    <p:extLst>
      <p:ext uri="{BB962C8B-B14F-4D97-AF65-F5344CB8AC3E}">
        <p14:creationId xmlns:p14="http://schemas.microsoft.com/office/powerpoint/2010/main" val="39289029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926</TotalTime>
  <Words>1307</Words>
  <Application>Microsoft Office PowerPoint</Application>
  <PresentationFormat>Widescreen</PresentationFormat>
  <Paragraphs>77</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Franklin Gothic Book</vt:lpstr>
      <vt:lpstr>Crop</vt:lpstr>
      <vt:lpstr>Mental Health </vt:lpstr>
      <vt:lpstr>Communicate </vt:lpstr>
      <vt:lpstr>Ways to Support Others </vt:lpstr>
      <vt:lpstr>Ways to Support Others </vt:lpstr>
      <vt:lpstr>Label and Identify Emotions     </vt:lpstr>
      <vt:lpstr>PowerPoint Presentation</vt:lpstr>
      <vt:lpstr>PowerPoint Presentation</vt:lpstr>
      <vt:lpstr>PowerPoint Presentation</vt:lpstr>
      <vt:lpstr>PowerPoint Presentation</vt:lpstr>
      <vt:lpstr>Strategies to Manage Stress and Anxiety</vt:lpstr>
      <vt:lpstr>Strategies to Manage Stress and Anxiety</vt:lpstr>
      <vt:lpstr>Strategies to Manage Stress and Anxiety</vt:lpstr>
      <vt:lpstr> I will be OK IF……….</vt:lpstr>
      <vt:lpstr>PowerPoint Presentation</vt:lpstr>
      <vt:lpstr>May You Have Courage  Thomas S Monson  April 2009 General Conference </vt:lpstr>
      <vt:lpstr>Resources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dc:title>
  <dc:creator>Ashley Northam</dc:creator>
  <cp:lastModifiedBy>Ashley Northam</cp:lastModifiedBy>
  <cp:revision>15</cp:revision>
  <dcterms:created xsi:type="dcterms:W3CDTF">2020-05-24T04:40:47Z</dcterms:created>
  <dcterms:modified xsi:type="dcterms:W3CDTF">2020-05-24T20:09:32Z</dcterms:modified>
</cp:coreProperties>
</file>